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13"/>
  </p:notesMasterIdLst>
  <p:sldIdLst>
    <p:sldId id="256" r:id="rId2"/>
    <p:sldId id="259" r:id="rId3"/>
    <p:sldId id="257" r:id="rId4"/>
    <p:sldId id="258" r:id="rId5"/>
    <p:sldId id="261" r:id="rId6"/>
    <p:sldId id="260"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B2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5D981148-CDDE-40C1-BA0C-92CC2295FD6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96C3A1E-1225-410C-A582-B9215A5B36C1}">
      <dgm:prSet/>
      <dgm:spPr/>
      <dgm:t>
        <a:bodyPr/>
        <a:lstStyle/>
        <a:p>
          <a:r>
            <a:rPr lang="en-US"/>
            <a:t>Tokenized and prepared data for Word2Vec</a:t>
          </a:r>
        </a:p>
      </dgm:t>
    </dgm:pt>
    <dgm:pt modelId="{C227E3B8-E32C-47D4-8623-833F68527056}" type="parTrans" cxnId="{DE7A7FC4-49A7-46B3-8375-D9D610F0C879}">
      <dgm:prSet/>
      <dgm:spPr/>
      <dgm:t>
        <a:bodyPr/>
        <a:lstStyle/>
        <a:p>
          <a:endParaRPr lang="en-US"/>
        </a:p>
      </dgm:t>
    </dgm:pt>
    <dgm:pt modelId="{98FAD5BB-660C-4A06-B1CE-F8C9F133D916}" type="sibTrans" cxnId="{DE7A7FC4-49A7-46B3-8375-D9D610F0C879}">
      <dgm:prSet/>
      <dgm:spPr/>
      <dgm:t>
        <a:bodyPr/>
        <a:lstStyle/>
        <a:p>
          <a:endParaRPr lang="en-US"/>
        </a:p>
      </dgm:t>
    </dgm:pt>
    <dgm:pt modelId="{F735745D-BB18-4D55-87D7-F82FCCC2490D}">
      <dgm:prSet/>
      <dgm:spPr/>
      <dgm:t>
        <a:bodyPr/>
        <a:lstStyle/>
        <a:p>
          <a:r>
            <a:rPr lang="en-US"/>
            <a:t>Created a word-to-index mapping</a:t>
          </a:r>
        </a:p>
      </dgm:t>
    </dgm:pt>
    <dgm:pt modelId="{F1B8059A-B43C-4C92-B59D-DB5F6A145C5A}" type="parTrans" cxnId="{676CCD79-16DC-4E69-816C-188D81C7FF6C}">
      <dgm:prSet/>
      <dgm:spPr/>
      <dgm:t>
        <a:bodyPr/>
        <a:lstStyle/>
        <a:p>
          <a:endParaRPr lang="en-US"/>
        </a:p>
      </dgm:t>
    </dgm:pt>
    <dgm:pt modelId="{FB59C108-1C06-42A2-9E11-7DADED20E10B}" type="sibTrans" cxnId="{676CCD79-16DC-4E69-816C-188D81C7FF6C}">
      <dgm:prSet/>
      <dgm:spPr/>
      <dgm:t>
        <a:bodyPr/>
        <a:lstStyle/>
        <a:p>
          <a:endParaRPr lang="en-US"/>
        </a:p>
      </dgm:t>
    </dgm:pt>
    <dgm:pt modelId="{30ABEA79-5B4C-4539-8316-4C88F74781BE}">
      <dgm:prSet/>
      <dgm:spPr/>
      <dgm:t>
        <a:bodyPr/>
        <a:lstStyle/>
        <a:p>
          <a:r>
            <a:rPr lang="en-US"/>
            <a:t>Converted text to sequences of word indices</a:t>
          </a:r>
        </a:p>
      </dgm:t>
    </dgm:pt>
    <dgm:pt modelId="{A4C34ED8-ED02-49ED-B52C-E3BBBB28CA70}" type="parTrans" cxnId="{363D1B2A-15B4-4286-8AA2-254622911EC2}">
      <dgm:prSet/>
      <dgm:spPr/>
      <dgm:t>
        <a:bodyPr/>
        <a:lstStyle/>
        <a:p>
          <a:endParaRPr lang="en-US"/>
        </a:p>
      </dgm:t>
    </dgm:pt>
    <dgm:pt modelId="{3DF1B297-0AFD-4BED-A4B7-BBC30BABC4D5}" type="sibTrans" cxnId="{363D1B2A-15B4-4286-8AA2-254622911EC2}">
      <dgm:prSet/>
      <dgm:spPr/>
      <dgm:t>
        <a:bodyPr/>
        <a:lstStyle/>
        <a:p>
          <a:endParaRPr lang="en-US"/>
        </a:p>
      </dgm:t>
    </dgm:pt>
    <dgm:pt modelId="{02272D12-19B0-45FE-BAB4-2ABCA47C7C19}">
      <dgm:prSet/>
      <dgm:spPr/>
      <dgm:t>
        <a:bodyPr/>
        <a:lstStyle/>
        <a:p>
          <a:r>
            <a:rPr lang="en-US"/>
            <a:t>Created an embedding_matrix for transferring the knowledge from the Word2Vec model into our neural network</a:t>
          </a:r>
        </a:p>
      </dgm:t>
    </dgm:pt>
    <dgm:pt modelId="{35B10E0D-E3F3-4C43-9DA4-A1296A38EDDD}" type="parTrans" cxnId="{4742ED47-080E-473D-AD35-E09F3E89232A}">
      <dgm:prSet/>
      <dgm:spPr/>
      <dgm:t>
        <a:bodyPr/>
        <a:lstStyle/>
        <a:p>
          <a:endParaRPr lang="en-US"/>
        </a:p>
      </dgm:t>
    </dgm:pt>
    <dgm:pt modelId="{454D5210-F596-47CA-BD28-DD845499E96B}" type="sibTrans" cxnId="{4742ED47-080E-473D-AD35-E09F3E89232A}">
      <dgm:prSet/>
      <dgm:spPr/>
      <dgm:t>
        <a:bodyPr/>
        <a:lstStyle/>
        <a:p>
          <a:endParaRPr lang="en-US"/>
        </a:p>
      </dgm:t>
    </dgm:pt>
    <dgm:pt modelId="{5076293A-6C82-4154-BE76-9B2F0B416345}" type="pres">
      <dgm:prSet presAssocID="{5D981148-CDDE-40C1-BA0C-92CC2295FD61}" presName="root" presStyleCnt="0">
        <dgm:presLayoutVars>
          <dgm:dir/>
          <dgm:resizeHandles val="exact"/>
        </dgm:presLayoutVars>
      </dgm:prSet>
      <dgm:spPr/>
    </dgm:pt>
    <dgm:pt modelId="{B79A2031-C5D6-4191-80B1-F01521EAAE0C}" type="pres">
      <dgm:prSet presAssocID="{896C3A1E-1225-410C-A582-B9215A5B36C1}" presName="compNode" presStyleCnt="0"/>
      <dgm:spPr/>
    </dgm:pt>
    <dgm:pt modelId="{20722B03-693C-450E-AD06-5CD4D61931C2}" type="pres">
      <dgm:prSet presAssocID="{896C3A1E-1225-410C-A582-B9215A5B36C1}" presName="bgRect" presStyleLbl="bgShp" presStyleIdx="0" presStyleCnt="4"/>
      <dgm:spPr/>
    </dgm:pt>
    <dgm:pt modelId="{CE4702E4-FC13-4038-AE31-4907511365F4}" type="pres">
      <dgm:prSet presAssocID="{896C3A1E-1225-410C-A582-B9215A5B36C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844F4EEA-89BE-4DF9-8E60-08A9F7AD0B8D}" type="pres">
      <dgm:prSet presAssocID="{896C3A1E-1225-410C-A582-B9215A5B36C1}" presName="spaceRect" presStyleCnt="0"/>
      <dgm:spPr/>
    </dgm:pt>
    <dgm:pt modelId="{521513F9-292D-4743-9252-0AE4AA9634F3}" type="pres">
      <dgm:prSet presAssocID="{896C3A1E-1225-410C-A582-B9215A5B36C1}" presName="parTx" presStyleLbl="revTx" presStyleIdx="0" presStyleCnt="4">
        <dgm:presLayoutVars>
          <dgm:chMax val="0"/>
          <dgm:chPref val="0"/>
        </dgm:presLayoutVars>
      </dgm:prSet>
      <dgm:spPr/>
    </dgm:pt>
    <dgm:pt modelId="{036F4E17-E8A1-4743-B6FF-62B8EAB7D882}" type="pres">
      <dgm:prSet presAssocID="{98FAD5BB-660C-4A06-B1CE-F8C9F133D916}" presName="sibTrans" presStyleCnt="0"/>
      <dgm:spPr/>
    </dgm:pt>
    <dgm:pt modelId="{1CB1156A-D73E-41F7-8D47-BFB32FA010CA}" type="pres">
      <dgm:prSet presAssocID="{F735745D-BB18-4D55-87D7-F82FCCC2490D}" presName="compNode" presStyleCnt="0"/>
      <dgm:spPr/>
    </dgm:pt>
    <dgm:pt modelId="{E427BAA9-AE5D-4B81-ACAA-2018941FBB7C}" type="pres">
      <dgm:prSet presAssocID="{F735745D-BB18-4D55-87D7-F82FCCC2490D}" presName="bgRect" presStyleLbl="bgShp" presStyleIdx="1" presStyleCnt="4"/>
      <dgm:spPr/>
    </dgm:pt>
    <dgm:pt modelId="{B7873817-CC4F-49D0-AFB3-EF347B62D327}" type="pres">
      <dgm:prSet presAssocID="{F735745D-BB18-4D55-87D7-F82FCCC2490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p with pin"/>
        </a:ext>
      </dgm:extLst>
    </dgm:pt>
    <dgm:pt modelId="{2CE9161D-D74F-495A-B06A-6F36BBB179A7}" type="pres">
      <dgm:prSet presAssocID="{F735745D-BB18-4D55-87D7-F82FCCC2490D}" presName="spaceRect" presStyleCnt="0"/>
      <dgm:spPr/>
    </dgm:pt>
    <dgm:pt modelId="{7C4DBF92-3806-4AFB-9ED2-AE5CBB893E9A}" type="pres">
      <dgm:prSet presAssocID="{F735745D-BB18-4D55-87D7-F82FCCC2490D}" presName="parTx" presStyleLbl="revTx" presStyleIdx="1" presStyleCnt="4">
        <dgm:presLayoutVars>
          <dgm:chMax val="0"/>
          <dgm:chPref val="0"/>
        </dgm:presLayoutVars>
      </dgm:prSet>
      <dgm:spPr/>
    </dgm:pt>
    <dgm:pt modelId="{3F408D74-356F-4AF5-8A8A-E113A14A32DF}" type="pres">
      <dgm:prSet presAssocID="{FB59C108-1C06-42A2-9E11-7DADED20E10B}" presName="sibTrans" presStyleCnt="0"/>
      <dgm:spPr/>
    </dgm:pt>
    <dgm:pt modelId="{6D86FF0B-1CCE-435E-A206-3B8DD78D38EA}" type="pres">
      <dgm:prSet presAssocID="{30ABEA79-5B4C-4539-8316-4C88F74781BE}" presName="compNode" presStyleCnt="0"/>
      <dgm:spPr/>
    </dgm:pt>
    <dgm:pt modelId="{1F1948C3-638B-4256-A327-DAA247A9A134}" type="pres">
      <dgm:prSet presAssocID="{30ABEA79-5B4C-4539-8316-4C88F74781BE}" presName="bgRect" presStyleLbl="bgShp" presStyleIdx="2" presStyleCnt="4"/>
      <dgm:spPr/>
    </dgm:pt>
    <dgm:pt modelId="{16129665-3FD2-4AB4-A789-5672936D752D}" type="pres">
      <dgm:prSet presAssocID="{30ABEA79-5B4C-4539-8316-4C88F74781B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5D37A80B-292A-4BC9-8634-5B872460DC95}" type="pres">
      <dgm:prSet presAssocID="{30ABEA79-5B4C-4539-8316-4C88F74781BE}" presName="spaceRect" presStyleCnt="0"/>
      <dgm:spPr/>
    </dgm:pt>
    <dgm:pt modelId="{DBA4C045-0CF3-401A-9BBA-1F7237CE781C}" type="pres">
      <dgm:prSet presAssocID="{30ABEA79-5B4C-4539-8316-4C88F74781BE}" presName="parTx" presStyleLbl="revTx" presStyleIdx="2" presStyleCnt="4">
        <dgm:presLayoutVars>
          <dgm:chMax val="0"/>
          <dgm:chPref val="0"/>
        </dgm:presLayoutVars>
      </dgm:prSet>
      <dgm:spPr/>
    </dgm:pt>
    <dgm:pt modelId="{863D3C23-5BEA-46EB-8E48-E2FEDC21E4B3}" type="pres">
      <dgm:prSet presAssocID="{3DF1B297-0AFD-4BED-A4B7-BBC30BABC4D5}" presName="sibTrans" presStyleCnt="0"/>
      <dgm:spPr/>
    </dgm:pt>
    <dgm:pt modelId="{69A1D6EB-F5CC-490D-AF69-45BEADF9392C}" type="pres">
      <dgm:prSet presAssocID="{02272D12-19B0-45FE-BAB4-2ABCA47C7C19}" presName="compNode" presStyleCnt="0"/>
      <dgm:spPr/>
    </dgm:pt>
    <dgm:pt modelId="{2D4DCE7F-0C7C-4E69-90CF-BDCFD5C39110}" type="pres">
      <dgm:prSet presAssocID="{02272D12-19B0-45FE-BAB4-2ABCA47C7C19}" presName="bgRect" presStyleLbl="bgShp" presStyleIdx="3" presStyleCnt="4"/>
      <dgm:spPr/>
    </dgm:pt>
    <dgm:pt modelId="{3FB09C97-7B81-4A91-AEAF-74545EFCB529}" type="pres">
      <dgm:prSet presAssocID="{02272D12-19B0-45FE-BAB4-2ABCA47C7C1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A110CAAE-E145-4130-93AD-A27248E9E1FE}" type="pres">
      <dgm:prSet presAssocID="{02272D12-19B0-45FE-BAB4-2ABCA47C7C19}" presName="spaceRect" presStyleCnt="0"/>
      <dgm:spPr/>
    </dgm:pt>
    <dgm:pt modelId="{F0E628B7-FFD0-41F6-A362-BC406E4C3B4C}" type="pres">
      <dgm:prSet presAssocID="{02272D12-19B0-45FE-BAB4-2ABCA47C7C19}" presName="parTx" presStyleLbl="revTx" presStyleIdx="3" presStyleCnt="4">
        <dgm:presLayoutVars>
          <dgm:chMax val="0"/>
          <dgm:chPref val="0"/>
        </dgm:presLayoutVars>
      </dgm:prSet>
      <dgm:spPr/>
    </dgm:pt>
  </dgm:ptLst>
  <dgm:cxnLst>
    <dgm:cxn modelId="{E2D69A24-2928-4FCA-A91F-8E8943570717}" type="presOf" srcId="{02272D12-19B0-45FE-BAB4-2ABCA47C7C19}" destId="{F0E628B7-FFD0-41F6-A362-BC406E4C3B4C}" srcOrd="0" destOrd="0" presId="urn:microsoft.com/office/officeart/2018/2/layout/IconVerticalSolidList"/>
    <dgm:cxn modelId="{363D1B2A-15B4-4286-8AA2-254622911EC2}" srcId="{5D981148-CDDE-40C1-BA0C-92CC2295FD61}" destId="{30ABEA79-5B4C-4539-8316-4C88F74781BE}" srcOrd="2" destOrd="0" parTransId="{A4C34ED8-ED02-49ED-B52C-E3BBBB28CA70}" sibTransId="{3DF1B297-0AFD-4BED-A4B7-BBC30BABC4D5}"/>
    <dgm:cxn modelId="{4742ED47-080E-473D-AD35-E09F3E89232A}" srcId="{5D981148-CDDE-40C1-BA0C-92CC2295FD61}" destId="{02272D12-19B0-45FE-BAB4-2ABCA47C7C19}" srcOrd="3" destOrd="0" parTransId="{35B10E0D-E3F3-4C43-9DA4-A1296A38EDDD}" sibTransId="{454D5210-F596-47CA-BD28-DD845499E96B}"/>
    <dgm:cxn modelId="{6A466156-C58C-464B-8237-5271A97D9D01}" type="presOf" srcId="{5D981148-CDDE-40C1-BA0C-92CC2295FD61}" destId="{5076293A-6C82-4154-BE76-9B2F0B416345}" srcOrd="0" destOrd="0" presId="urn:microsoft.com/office/officeart/2018/2/layout/IconVerticalSolidList"/>
    <dgm:cxn modelId="{E1CA0B78-9B83-4F8D-89AE-16482E268757}" type="presOf" srcId="{F735745D-BB18-4D55-87D7-F82FCCC2490D}" destId="{7C4DBF92-3806-4AFB-9ED2-AE5CBB893E9A}" srcOrd="0" destOrd="0" presId="urn:microsoft.com/office/officeart/2018/2/layout/IconVerticalSolidList"/>
    <dgm:cxn modelId="{676CCD79-16DC-4E69-816C-188D81C7FF6C}" srcId="{5D981148-CDDE-40C1-BA0C-92CC2295FD61}" destId="{F735745D-BB18-4D55-87D7-F82FCCC2490D}" srcOrd="1" destOrd="0" parTransId="{F1B8059A-B43C-4C92-B59D-DB5F6A145C5A}" sibTransId="{FB59C108-1C06-42A2-9E11-7DADED20E10B}"/>
    <dgm:cxn modelId="{034C8598-C532-476C-B9EA-B078C0AD0940}" type="presOf" srcId="{30ABEA79-5B4C-4539-8316-4C88F74781BE}" destId="{DBA4C045-0CF3-401A-9BBA-1F7237CE781C}" srcOrd="0" destOrd="0" presId="urn:microsoft.com/office/officeart/2018/2/layout/IconVerticalSolidList"/>
    <dgm:cxn modelId="{DE7A7FC4-49A7-46B3-8375-D9D610F0C879}" srcId="{5D981148-CDDE-40C1-BA0C-92CC2295FD61}" destId="{896C3A1E-1225-410C-A582-B9215A5B36C1}" srcOrd="0" destOrd="0" parTransId="{C227E3B8-E32C-47D4-8623-833F68527056}" sibTransId="{98FAD5BB-660C-4A06-B1CE-F8C9F133D916}"/>
    <dgm:cxn modelId="{0699D8E9-FD88-4708-9878-4291A55E882B}" type="presOf" srcId="{896C3A1E-1225-410C-A582-B9215A5B36C1}" destId="{521513F9-292D-4743-9252-0AE4AA9634F3}" srcOrd="0" destOrd="0" presId="urn:microsoft.com/office/officeart/2018/2/layout/IconVerticalSolidList"/>
    <dgm:cxn modelId="{95D7C89E-FF65-4680-A281-1A549295C6CD}" type="presParOf" srcId="{5076293A-6C82-4154-BE76-9B2F0B416345}" destId="{B79A2031-C5D6-4191-80B1-F01521EAAE0C}" srcOrd="0" destOrd="0" presId="urn:microsoft.com/office/officeart/2018/2/layout/IconVerticalSolidList"/>
    <dgm:cxn modelId="{F86A4471-30AA-4AF5-A57B-4BD0905CDD46}" type="presParOf" srcId="{B79A2031-C5D6-4191-80B1-F01521EAAE0C}" destId="{20722B03-693C-450E-AD06-5CD4D61931C2}" srcOrd="0" destOrd="0" presId="urn:microsoft.com/office/officeart/2018/2/layout/IconVerticalSolidList"/>
    <dgm:cxn modelId="{555472AB-02DD-48B1-9261-7C296B83E8CD}" type="presParOf" srcId="{B79A2031-C5D6-4191-80B1-F01521EAAE0C}" destId="{CE4702E4-FC13-4038-AE31-4907511365F4}" srcOrd="1" destOrd="0" presId="urn:microsoft.com/office/officeart/2018/2/layout/IconVerticalSolidList"/>
    <dgm:cxn modelId="{5B59C498-B923-4178-B626-40F619C50D72}" type="presParOf" srcId="{B79A2031-C5D6-4191-80B1-F01521EAAE0C}" destId="{844F4EEA-89BE-4DF9-8E60-08A9F7AD0B8D}" srcOrd="2" destOrd="0" presId="urn:microsoft.com/office/officeart/2018/2/layout/IconVerticalSolidList"/>
    <dgm:cxn modelId="{A987A7B4-77F1-4DFC-924C-76C3A6B5E3D7}" type="presParOf" srcId="{B79A2031-C5D6-4191-80B1-F01521EAAE0C}" destId="{521513F9-292D-4743-9252-0AE4AA9634F3}" srcOrd="3" destOrd="0" presId="urn:microsoft.com/office/officeart/2018/2/layout/IconVerticalSolidList"/>
    <dgm:cxn modelId="{07BDC62B-C68A-4CB8-9627-E9C93BA5606A}" type="presParOf" srcId="{5076293A-6C82-4154-BE76-9B2F0B416345}" destId="{036F4E17-E8A1-4743-B6FF-62B8EAB7D882}" srcOrd="1" destOrd="0" presId="urn:microsoft.com/office/officeart/2018/2/layout/IconVerticalSolidList"/>
    <dgm:cxn modelId="{3BC6D242-C1D2-4024-B4E1-886B7ECF323F}" type="presParOf" srcId="{5076293A-6C82-4154-BE76-9B2F0B416345}" destId="{1CB1156A-D73E-41F7-8D47-BFB32FA010CA}" srcOrd="2" destOrd="0" presId="urn:microsoft.com/office/officeart/2018/2/layout/IconVerticalSolidList"/>
    <dgm:cxn modelId="{0FE6E4D3-C86F-48D3-B8F9-707C8AA68266}" type="presParOf" srcId="{1CB1156A-D73E-41F7-8D47-BFB32FA010CA}" destId="{E427BAA9-AE5D-4B81-ACAA-2018941FBB7C}" srcOrd="0" destOrd="0" presId="urn:microsoft.com/office/officeart/2018/2/layout/IconVerticalSolidList"/>
    <dgm:cxn modelId="{052C2496-145A-4EA4-8B2E-4E8463E77ED1}" type="presParOf" srcId="{1CB1156A-D73E-41F7-8D47-BFB32FA010CA}" destId="{B7873817-CC4F-49D0-AFB3-EF347B62D327}" srcOrd="1" destOrd="0" presId="urn:microsoft.com/office/officeart/2018/2/layout/IconVerticalSolidList"/>
    <dgm:cxn modelId="{B169D024-7FBA-4E42-80C6-33065236E093}" type="presParOf" srcId="{1CB1156A-D73E-41F7-8D47-BFB32FA010CA}" destId="{2CE9161D-D74F-495A-B06A-6F36BBB179A7}" srcOrd="2" destOrd="0" presId="urn:microsoft.com/office/officeart/2018/2/layout/IconVerticalSolidList"/>
    <dgm:cxn modelId="{DB9C93D2-D288-4BEA-AFE1-D59DD81564D9}" type="presParOf" srcId="{1CB1156A-D73E-41F7-8D47-BFB32FA010CA}" destId="{7C4DBF92-3806-4AFB-9ED2-AE5CBB893E9A}" srcOrd="3" destOrd="0" presId="urn:microsoft.com/office/officeart/2018/2/layout/IconVerticalSolidList"/>
    <dgm:cxn modelId="{9106F2DE-2E5A-4253-8737-E759B4D0AEDE}" type="presParOf" srcId="{5076293A-6C82-4154-BE76-9B2F0B416345}" destId="{3F408D74-356F-4AF5-8A8A-E113A14A32DF}" srcOrd="3" destOrd="0" presId="urn:microsoft.com/office/officeart/2018/2/layout/IconVerticalSolidList"/>
    <dgm:cxn modelId="{5D230A78-257A-463D-81EF-E3DC065B9722}" type="presParOf" srcId="{5076293A-6C82-4154-BE76-9B2F0B416345}" destId="{6D86FF0B-1CCE-435E-A206-3B8DD78D38EA}" srcOrd="4" destOrd="0" presId="urn:microsoft.com/office/officeart/2018/2/layout/IconVerticalSolidList"/>
    <dgm:cxn modelId="{33F59F4D-6489-431A-94C2-A58321BF60DC}" type="presParOf" srcId="{6D86FF0B-1CCE-435E-A206-3B8DD78D38EA}" destId="{1F1948C3-638B-4256-A327-DAA247A9A134}" srcOrd="0" destOrd="0" presId="urn:microsoft.com/office/officeart/2018/2/layout/IconVerticalSolidList"/>
    <dgm:cxn modelId="{FDC98832-C700-4177-BBBD-B7FE9FD2139D}" type="presParOf" srcId="{6D86FF0B-1CCE-435E-A206-3B8DD78D38EA}" destId="{16129665-3FD2-4AB4-A789-5672936D752D}" srcOrd="1" destOrd="0" presId="urn:microsoft.com/office/officeart/2018/2/layout/IconVerticalSolidList"/>
    <dgm:cxn modelId="{FCF07B2C-9F30-4695-8E05-5884C42B4E7F}" type="presParOf" srcId="{6D86FF0B-1CCE-435E-A206-3B8DD78D38EA}" destId="{5D37A80B-292A-4BC9-8634-5B872460DC95}" srcOrd="2" destOrd="0" presId="urn:microsoft.com/office/officeart/2018/2/layout/IconVerticalSolidList"/>
    <dgm:cxn modelId="{68190191-52D3-4B04-8FEB-D55A13FE976C}" type="presParOf" srcId="{6D86FF0B-1CCE-435E-A206-3B8DD78D38EA}" destId="{DBA4C045-0CF3-401A-9BBA-1F7237CE781C}" srcOrd="3" destOrd="0" presId="urn:microsoft.com/office/officeart/2018/2/layout/IconVerticalSolidList"/>
    <dgm:cxn modelId="{18B21CF8-BE04-45DD-9878-5F90A727EAC6}" type="presParOf" srcId="{5076293A-6C82-4154-BE76-9B2F0B416345}" destId="{863D3C23-5BEA-46EB-8E48-E2FEDC21E4B3}" srcOrd="5" destOrd="0" presId="urn:microsoft.com/office/officeart/2018/2/layout/IconVerticalSolidList"/>
    <dgm:cxn modelId="{28A57308-7C2F-4A08-8DD5-2C5CD7814E16}" type="presParOf" srcId="{5076293A-6C82-4154-BE76-9B2F0B416345}" destId="{69A1D6EB-F5CC-490D-AF69-45BEADF9392C}" srcOrd="6" destOrd="0" presId="urn:microsoft.com/office/officeart/2018/2/layout/IconVerticalSolidList"/>
    <dgm:cxn modelId="{F8216A00-19C8-414A-968A-4E93D0EB0D40}" type="presParOf" srcId="{69A1D6EB-F5CC-490D-AF69-45BEADF9392C}" destId="{2D4DCE7F-0C7C-4E69-90CF-BDCFD5C39110}" srcOrd="0" destOrd="0" presId="urn:microsoft.com/office/officeart/2018/2/layout/IconVerticalSolidList"/>
    <dgm:cxn modelId="{E77CE985-B417-4C45-8D60-D6B56165B5F5}" type="presParOf" srcId="{69A1D6EB-F5CC-490D-AF69-45BEADF9392C}" destId="{3FB09C97-7B81-4A91-AEAF-74545EFCB529}" srcOrd="1" destOrd="0" presId="urn:microsoft.com/office/officeart/2018/2/layout/IconVerticalSolidList"/>
    <dgm:cxn modelId="{229D5924-7CEE-41DB-9454-F9D94F333C1E}" type="presParOf" srcId="{69A1D6EB-F5CC-490D-AF69-45BEADF9392C}" destId="{A110CAAE-E145-4130-93AD-A27248E9E1FE}" srcOrd="2" destOrd="0" presId="urn:microsoft.com/office/officeart/2018/2/layout/IconVerticalSolidList"/>
    <dgm:cxn modelId="{8C8916DE-9405-46DA-A7DC-C6EA84254C15}" type="presParOf" srcId="{69A1D6EB-F5CC-490D-AF69-45BEADF9392C}" destId="{F0E628B7-FFD0-41F6-A362-BC406E4C3B4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22B03-693C-450E-AD06-5CD4D61931C2}">
      <dsp:nvSpPr>
        <dsp:cNvPr id="0" name=""/>
        <dsp:cNvSpPr/>
      </dsp:nvSpPr>
      <dsp:spPr>
        <a:xfrm>
          <a:off x="0" y="2288"/>
          <a:ext cx="6364224" cy="115984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4702E4-FC13-4038-AE31-4907511365F4}">
      <dsp:nvSpPr>
        <dsp:cNvPr id="0" name=""/>
        <dsp:cNvSpPr/>
      </dsp:nvSpPr>
      <dsp:spPr>
        <a:xfrm>
          <a:off x="350852" y="263253"/>
          <a:ext cx="637913" cy="637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1513F9-292D-4743-9252-0AE4AA9634F3}">
      <dsp:nvSpPr>
        <dsp:cNvPr id="0" name=""/>
        <dsp:cNvSpPr/>
      </dsp:nvSpPr>
      <dsp:spPr>
        <a:xfrm>
          <a:off x="1339618" y="2288"/>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844550">
            <a:lnSpc>
              <a:spcPct val="90000"/>
            </a:lnSpc>
            <a:spcBef>
              <a:spcPct val="0"/>
            </a:spcBef>
            <a:spcAft>
              <a:spcPct val="35000"/>
            </a:spcAft>
            <a:buNone/>
          </a:pPr>
          <a:r>
            <a:rPr lang="en-US" sz="1900" kern="1200"/>
            <a:t>Tokenized and prepared data for Word2Vec</a:t>
          </a:r>
        </a:p>
      </dsp:txBody>
      <dsp:txXfrm>
        <a:off x="1339618" y="2288"/>
        <a:ext cx="5024605" cy="1159843"/>
      </dsp:txXfrm>
    </dsp:sp>
    <dsp:sp modelId="{E427BAA9-AE5D-4B81-ACAA-2018941FBB7C}">
      <dsp:nvSpPr>
        <dsp:cNvPr id="0" name=""/>
        <dsp:cNvSpPr/>
      </dsp:nvSpPr>
      <dsp:spPr>
        <a:xfrm>
          <a:off x="0" y="1452092"/>
          <a:ext cx="6364224" cy="115984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873817-CC4F-49D0-AFB3-EF347B62D327}">
      <dsp:nvSpPr>
        <dsp:cNvPr id="0" name=""/>
        <dsp:cNvSpPr/>
      </dsp:nvSpPr>
      <dsp:spPr>
        <a:xfrm>
          <a:off x="350852" y="1713057"/>
          <a:ext cx="637913" cy="637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4DBF92-3806-4AFB-9ED2-AE5CBB893E9A}">
      <dsp:nvSpPr>
        <dsp:cNvPr id="0" name=""/>
        <dsp:cNvSpPr/>
      </dsp:nvSpPr>
      <dsp:spPr>
        <a:xfrm>
          <a:off x="1339618" y="1452092"/>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844550">
            <a:lnSpc>
              <a:spcPct val="90000"/>
            </a:lnSpc>
            <a:spcBef>
              <a:spcPct val="0"/>
            </a:spcBef>
            <a:spcAft>
              <a:spcPct val="35000"/>
            </a:spcAft>
            <a:buNone/>
          </a:pPr>
          <a:r>
            <a:rPr lang="en-US" sz="1900" kern="1200"/>
            <a:t>Created a word-to-index mapping</a:t>
          </a:r>
        </a:p>
      </dsp:txBody>
      <dsp:txXfrm>
        <a:off x="1339618" y="1452092"/>
        <a:ext cx="5024605" cy="1159843"/>
      </dsp:txXfrm>
    </dsp:sp>
    <dsp:sp modelId="{1F1948C3-638B-4256-A327-DAA247A9A134}">
      <dsp:nvSpPr>
        <dsp:cNvPr id="0" name=""/>
        <dsp:cNvSpPr/>
      </dsp:nvSpPr>
      <dsp:spPr>
        <a:xfrm>
          <a:off x="0" y="2901896"/>
          <a:ext cx="6364224" cy="115984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129665-3FD2-4AB4-A789-5672936D752D}">
      <dsp:nvSpPr>
        <dsp:cNvPr id="0" name=""/>
        <dsp:cNvSpPr/>
      </dsp:nvSpPr>
      <dsp:spPr>
        <a:xfrm>
          <a:off x="350852" y="3162861"/>
          <a:ext cx="637913" cy="637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A4C045-0CF3-401A-9BBA-1F7237CE781C}">
      <dsp:nvSpPr>
        <dsp:cNvPr id="0" name=""/>
        <dsp:cNvSpPr/>
      </dsp:nvSpPr>
      <dsp:spPr>
        <a:xfrm>
          <a:off x="1339618" y="2901896"/>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844550">
            <a:lnSpc>
              <a:spcPct val="90000"/>
            </a:lnSpc>
            <a:spcBef>
              <a:spcPct val="0"/>
            </a:spcBef>
            <a:spcAft>
              <a:spcPct val="35000"/>
            </a:spcAft>
            <a:buNone/>
          </a:pPr>
          <a:r>
            <a:rPr lang="en-US" sz="1900" kern="1200"/>
            <a:t>Converted text to sequences of word indices</a:t>
          </a:r>
        </a:p>
      </dsp:txBody>
      <dsp:txXfrm>
        <a:off x="1339618" y="2901896"/>
        <a:ext cx="5024605" cy="1159843"/>
      </dsp:txXfrm>
    </dsp:sp>
    <dsp:sp modelId="{2D4DCE7F-0C7C-4E69-90CF-BDCFD5C39110}">
      <dsp:nvSpPr>
        <dsp:cNvPr id="0" name=""/>
        <dsp:cNvSpPr/>
      </dsp:nvSpPr>
      <dsp:spPr>
        <a:xfrm>
          <a:off x="0" y="4351700"/>
          <a:ext cx="6364224" cy="115984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B09C97-7B81-4A91-AEAF-74545EFCB529}">
      <dsp:nvSpPr>
        <dsp:cNvPr id="0" name=""/>
        <dsp:cNvSpPr/>
      </dsp:nvSpPr>
      <dsp:spPr>
        <a:xfrm>
          <a:off x="350852" y="4612665"/>
          <a:ext cx="637913" cy="6379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E628B7-FFD0-41F6-A362-BC406E4C3B4C}">
      <dsp:nvSpPr>
        <dsp:cNvPr id="0" name=""/>
        <dsp:cNvSpPr/>
      </dsp:nvSpPr>
      <dsp:spPr>
        <a:xfrm>
          <a:off x="1339618" y="4351700"/>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844550">
            <a:lnSpc>
              <a:spcPct val="90000"/>
            </a:lnSpc>
            <a:spcBef>
              <a:spcPct val="0"/>
            </a:spcBef>
            <a:spcAft>
              <a:spcPct val="35000"/>
            </a:spcAft>
            <a:buNone/>
          </a:pPr>
          <a:r>
            <a:rPr lang="en-US" sz="1900" kern="1200"/>
            <a:t>Created an embedding_matrix for transferring the knowledge from the Word2Vec model into our neural network</a:t>
          </a:r>
        </a:p>
      </dsp:txBody>
      <dsp:txXfrm>
        <a:off x="1339618" y="4351700"/>
        <a:ext cx="5024605" cy="115984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8A3077-155F-C64B-A339-0980E7AFD749}" type="datetimeFigureOut">
              <a:rPr lang="en-US" smtClean="0"/>
              <a:t>12/23/24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A8128F-B834-574C-81AC-44BF26C781A1}" type="slidenum">
              <a:rPr lang="en-US" smtClean="0"/>
              <a:t>‹#›</a:t>
            </a:fld>
            <a:endParaRPr lang="en-US"/>
          </a:p>
        </p:txBody>
      </p:sp>
    </p:spTree>
    <p:extLst>
      <p:ext uri="{BB962C8B-B14F-4D97-AF65-F5344CB8AC3E}">
        <p14:creationId xmlns:p14="http://schemas.microsoft.com/office/powerpoint/2010/main" val="2909655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A8128F-B834-574C-81AC-44BF26C781A1}" type="slidenum">
              <a:rPr lang="en-US" smtClean="0"/>
              <a:t>5</a:t>
            </a:fld>
            <a:endParaRPr lang="en-US"/>
          </a:p>
        </p:txBody>
      </p:sp>
    </p:spTree>
    <p:extLst>
      <p:ext uri="{BB962C8B-B14F-4D97-AF65-F5344CB8AC3E}">
        <p14:creationId xmlns:p14="http://schemas.microsoft.com/office/powerpoint/2010/main" val="1964141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12/23/24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025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12/23/24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57792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12/23/24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01104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12/23/24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95157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12/23/24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31220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12/23/24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73576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12/23/24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6677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12/23/24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08007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12/23/24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50360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12/23/24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99313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12/23/24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06103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12/23/24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3772240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A89F2CD-43C2-1A16-4B85-23A50592E41D}"/>
              </a:ext>
            </a:extLst>
          </p:cNvPr>
          <p:cNvPicPr>
            <a:picLocks noChangeAspect="1"/>
          </p:cNvPicPr>
          <p:nvPr/>
        </p:nvPicPr>
        <p:blipFill>
          <a:blip r:embed="rId2"/>
          <a:srcRect l="21571" r="2272"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EB2718-20A6-9C41-21A5-20ECFAE44697}"/>
              </a:ext>
            </a:extLst>
          </p:cNvPr>
          <p:cNvSpPr>
            <a:spLocks noGrp="1"/>
          </p:cNvSpPr>
          <p:nvPr>
            <p:ph type="ctrTitle"/>
          </p:nvPr>
        </p:nvSpPr>
        <p:spPr>
          <a:xfrm>
            <a:off x="477981" y="1122363"/>
            <a:ext cx="4023360" cy="3204134"/>
          </a:xfrm>
        </p:spPr>
        <p:txBody>
          <a:bodyPr anchor="b">
            <a:normAutofit/>
          </a:bodyPr>
          <a:lstStyle/>
          <a:p>
            <a:r>
              <a:rPr lang="en-US" sz="4800" dirty="0">
                <a:solidFill>
                  <a:schemeClr val="bg1"/>
                </a:solidFill>
              </a:rPr>
              <a:t>PHISHING EMAIL DETECTION</a:t>
            </a:r>
          </a:p>
        </p:txBody>
      </p:sp>
      <p:sp>
        <p:nvSpPr>
          <p:cNvPr id="3" name="Subtitle 2">
            <a:extLst>
              <a:ext uri="{FF2B5EF4-FFF2-40B4-BE49-F238E27FC236}">
                <a16:creationId xmlns:a16="http://schemas.microsoft.com/office/drawing/2014/main" id="{459F60AE-8B01-00ED-7C97-816867F68BBE}"/>
              </a:ext>
            </a:extLst>
          </p:cNvPr>
          <p:cNvSpPr>
            <a:spLocks noGrp="1"/>
          </p:cNvSpPr>
          <p:nvPr>
            <p:ph type="subTitle" idx="1"/>
          </p:nvPr>
        </p:nvSpPr>
        <p:spPr>
          <a:xfrm>
            <a:off x="477980" y="4872922"/>
            <a:ext cx="4023359" cy="1208141"/>
          </a:xfrm>
        </p:spPr>
        <p:txBody>
          <a:bodyPr>
            <a:normAutofit/>
          </a:bodyPr>
          <a:lstStyle/>
          <a:p>
            <a:r>
              <a:rPr lang="en-US" sz="2000">
                <a:solidFill>
                  <a:schemeClr val="bg1"/>
                </a:solidFill>
              </a:rPr>
              <a:t>Pantazica Viviana</a:t>
            </a:r>
          </a:p>
          <a:p>
            <a:r>
              <a:rPr lang="en-US" sz="2000">
                <a:solidFill>
                  <a:schemeClr val="bg1"/>
                </a:solidFill>
              </a:rPr>
              <a:t>Filisanu Mihai Alexandru</a:t>
            </a:r>
          </a:p>
          <a:p>
            <a:endParaRPr lang="en-US" sz="2000">
              <a:solidFill>
                <a:schemeClr val="bg1"/>
              </a:solidFill>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808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Rectangle 29">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8E5168-35CB-8D8D-7399-DCC89E877715}"/>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2500"/>
              <a:t>Results -</a:t>
            </a:r>
            <a:br>
              <a:rPr lang="en-US" sz="2500"/>
            </a:br>
            <a:r>
              <a:rPr lang="en-US" sz="2500"/>
              <a:t>Random Forest Classifier performs the best based on URLs</a:t>
            </a:r>
          </a:p>
        </p:txBody>
      </p:sp>
      <p:sp>
        <p:nvSpPr>
          <p:cNvPr id="32" name="Rectangle 31">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DD37FD1E-AF64-1A09-793E-871142573D21}"/>
              </a:ext>
            </a:extLst>
          </p:cNvPr>
          <p:cNvPicPr>
            <a:picLocks noGrp="1" noChangeAspect="1"/>
          </p:cNvPicPr>
          <p:nvPr>
            <p:ph idx="1"/>
          </p:nvPr>
        </p:nvPicPr>
        <p:blipFill>
          <a:blip r:embed="rId2"/>
          <a:srcRect l="1918" r="468" b="-3"/>
          <a:stretch/>
        </p:blipFill>
        <p:spPr>
          <a:xfrm>
            <a:off x="908304" y="2478024"/>
            <a:ext cx="6009855" cy="3694176"/>
          </a:xfrm>
          <a:prstGeom prst="rect">
            <a:avLst/>
          </a:prstGeom>
        </p:spPr>
      </p:pic>
      <p:sp>
        <p:nvSpPr>
          <p:cNvPr id="10" name="TextBox 9">
            <a:extLst>
              <a:ext uri="{FF2B5EF4-FFF2-40B4-BE49-F238E27FC236}">
                <a16:creationId xmlns:a16="http://schemas.microsoft.com/office/drawing/2014/main" id="{6A1C1600-A874-1D59-6DAB-559A5F8E486F}"/>
              </a:ext>
            </a:extLst>
          </p:cNvPr>
          <p:cNvSpPr txBox="1"/>
          <p:nvPr/>
        </p:nvSpPr>
        <p:spPr>
          <a:xfrm>
            <a:off x="7411453" y="2478024"/>
            <a:ext cx="3872243" cy="3694176"/>
          </a:xfrm>
          <a:prstGeom prst="rect">
            <a:avLst/>
          </a:prstGeom>
        </p:spPr>
        <p:txBody>
          <a:bodyPr vert="horz" lIns="91440" tIns="45720" rIns="91440" bIns="45720" rtlCol="0" anchor="ctr">
            <a:normAutofit/>
          </a:bodyPr>
          <a:lstStyle/>
          <a:p>
            <a:pPr indent="-228600">
              <a:lnSpc>
                <a:spcPct val="110000"/>
              </a:lnSpc>
              <a:spcAft>
                <a:spcPts val="600"/>
              </a:spcAft>
              <a:buFont typeface="Arial" panose="020B0604020202020204" pitchFamily="34" charset="0"/>
              <a:buChar char="•"/>
            </a:pPr>
            <a:r>
              <a:rPr lang="en-US" dirty="0"/>
              <a:t>Accuracy scores:</a:t>
            </a:r>
          </a:p>
          <a:p>
            <a:pPr lvl="1" indent="-228600">
              <a:lnSpc>
                <a:spcPct val="110000"/>
              </a:lnSpc>
              <a:spcAft>
                <a:spcPts val="600"/>
              </a:spcAft>
              <a:buFont typeface="Arial" panose="020B0604020202020204" pitchFamily="34" charset="0"/>
              <a:buChar char="•"/>
            </a:pPr>
            <a:r>
              <a:rPr lang="en-US" dirty="0"/>
              <a:t>Logistic Regression: 68.3%</a:t>
            </a:r>
          </a:p>
          <a:p>
            <a:pPr lvl="1" indent="-228600">
              <a:lnSpc>
                <a:spcPct val="110000"/>
              </a:lnSpc>
              <a:spcAft>
                <a:spcPts val="600"/>
              </a:spcAft>
              <a:buFont typeface="Arial" panose="020B0604020202020204" pitchFamily="34" charset="0"/>
              <a:buChar char="•"/>
            </a:pPr>
            <a:r>
              <a:rPr lang="en-US" dirty="0"/>
              <a:t>Random Forest: 72.8%</a:t>
            </a:r>
          </a:p>
          <a:p>
            <a:pPr lvl="1" indent="-228600">
              <a:lnSpc>
                <a:spcPct val="110000"/>
              </a:lnSpc>
              <a:spcAft>
                <a:spcPts val="600"/>
              </a:spcAft>
              <a:buFont typeface="Arial" panose="020B0604020202020204" pitchFamily="34" charset="0"/>
              <a:buChar char="•"/>
            </a:pPr>
            <a:r>
              <a:rPr lang="en-US" dirty="0"/>
              <a:t>SVM: 66.5%</a:t>
            </a:r>
          </a:p>
          <a:p>
            <a:pPr lvl="1" indent="-228600">
              <a:lnSpc>
                <a:spcPct val="110000"/>
              </a:lnSpc>
              <a:spcAft>
                <a:spcPts val="600"/>
              </a:spcAft>
              <a:buFont typeface="Arial" panose="020B0604020202020204" pitchFamily="34" charset="0"/>
              <a:buChar char="•"/>
            </a:pPr>
            <a:r>
              <a:rPr lang="en-US" dirty="0"/>
              <a:t>much less accurate than classifications based on email text (~98%)</a:t>
            </a:r>
          </a:p>
        </p:txBody>
      </p:sp>
    </p:spTree>
    <p:extLst>
      <p:ext uri="{BB962C8B-B14F-4D97-AF65-F5344CB8AC3E}">
        <p14:creationId xmlns:p14="http://schemas.microsoft.com/office/powerpoint/2010/main" val="3788417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10173-D130-2145-28DC-4CCCE2BC5C5A}"/>
              </a:ext>
            </a:extLst>
          </p:cNvPr>
          <p:cNvSpPr>
            <a:spLocks noGrp="1"/>
          </p:cNvSpPr>
          <p:nvPr>
            <p:ph type="title"/>
          </p:nvPr>
        </p:nvSpPr>
        <p:spPr/>
        <p:txBody>
          <a:bodyPr/>
          <a:lstStyle/>
          <a:p>
            <a:r>
              <a:rPr lang="en-US" dirty="0"/>
              <a:t>Confusion matrices</a:t>
            </a:r>
          </a:p>
        </p:txBody>
      </p:sp>
      <p:pic>
        <p:nvPicPr>
          <p:cNvPr id="4" name="Content Placeholder 3">
            <a:extLst>
              <a:ext uri="{FF2B5EF4-FFF2-40B4-BE49-F238E27FC236}">
                <a16:creationId xmlns:a16="http://schemas.microsoft.com/office/drawing/2014/main" id="{57E4CBCA-8240-F3F1-153C-60DD91192416}"/>
              </a:ext>
            </a:extLst>
          </p:cNvPr>
          <p:cNvPicPr>
            <a:picLocks noGrp="1" noChangeAspect="1"/>
          </p:cNvPicPr>
          <p:nvPr>
            <p:ph idx="1"/>
          </p:nvPr>
        </p:nvPicPr>
        <p:blipFill>
          <a:blip r:embed="rId2"/>
          <a:srcRect l="48974" r="1026" b="50000"/>
          <a:stretch/>
        </p:blipFill>
        <p:spPr>
          <a:xfrm>
            <a:off x="1225960" y="2578608"/>
            <a:ext cx="3810000" cy="3175000"/>
          </a:xfrm>
          <a:prstGeom prst="rect">
            <a:avLst/>
          </a:prstGeom>
        </p:spPr>
      </p:pic>
      <p:pic>
        <p:nvPicPr>
          <p:cNvPr id="5" name="Picture 4">
            <a:extLst>
              <a:ext uri="{FF2B5EF4-FFF2-40B4-BE49-F238E27FC236}">
                <a16:creationId xmlns:a16="http://schemas.microsoft.com/office/drawing/2014/main" id="{7DA62954-8547-481E-C478-58E181FDE318}"/>
              </a:ext>
            </a:extLst>
          </p:cNvPr>
          <p:cNvPicPr>
            <a:picLocks noChangeAspect="1"/>
          </p:cNvPicPr>
          <p:nvPr/>
        </p:nvPicPr>
        <p:blipFill>
          <a:blip r:embed="rId2"/>
          <a:srcRect l="-1621" r="51621"/>
          <a:stretch/>
        </p:blipFill>
        <p:spPr>
          <a:xfrm>
            <a:off x="7156041" y="254000"/>
            <a:ext cx="3810000" cy="6350000"/>
          </a:xfrm>
          <a:prstGeom prst="rect">
            <a:avLst/>
          </a:prstGeom>
        </p:spPr>
      </p:pic>
    </p:spTree>
    <p:extLst>
      <p:ext uri="{BB962C8B-B14F-4D97-AF65-F5344CB8AC3E}">
        <p14:creationId xmlns:p14="http://schemas.microsoft.com/office/powerpoint/2010/main" val="3782092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797E6-461A-518C-5625-843093E1228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Improved dataset – balanced samples</a:t>
            </a:r>
          </a:p>
        </p:txBody>
      </p:sp>
      <p:sp>
        <p:nvSpPr>
          <p:cNvPr id="3" name="Content Placeholder 2">
            <a:extLst>
              <a:ext uri="{FF2B5EF4-FFF2-40B4-BE49-F238E27FC236}">
                <a16:creationId xmlns:a16="http://schemas.microsoft.com/office/drawing/2014/main" id="{5033D4BD-59B3-793F-52C9-FF562F10819B}"/>
              </a:ext>
            </a:extLst>
          </p:cNvPr>
          <p:cNvSpPr>
            <a:spLocks noGrp="1"/>
          </p:cNvSpPr>
          <p:nvPr>
            <p:ph idx="1"/>
          </p:nvPr>
        </p:nvSpPr>
        <p:spPr>
          <a:xfrm>
            <a:off x="477981" y="4872922"/>
            <a:ext cx="3933306" cy="1208141"/>
          </a:xfrm>
        </p:spPr>
        <p:txBody>
          <a:bodyPr vert="horz" lIns="91440" tIns="45720" rIns="91440" bIns="45720" rtlCol="0">
            <a:normAutofit/>
          </a:bodyPr>
          <a:lstStyle/>
          <a:p>
            <a:pPr marL="0" indent="0">
              <a:buNone/>
            </a:pPr>
            <a:r>
              <a:rPr lang="en-US" sz="2000"/>
              <a:t>5000 samples for each class: phishing and ham</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50C3C9D-B280-27BA-F321-EA775694ACC7}"/>
              </a:ext>
            </a:extLst>
          </p:cNvPr>
          <p:cNvPicPr>
            <a:picLocks noChangeAspect="1"/>
          </p:cNvPicPr>
          <p:nvPr/>
        </p:nvPicPr>
        <p:blipFill>
          <a:blip r:embed="rId2"/>
          <a:stretch>
            <a:fillRect/>
          </a:stretch>
        </p:blipFill>
        <p:spPr>
          <a:xfrm>
            <a:off x="4864608" y="785987"/>
            <a:ext cx="6846363" cy="5134772"/>
          </a:xfrm>
          <a:prstGeom prst="rect">
            <a:avLst/>
          </a:prstGeom>
        </p:spPr>
      </p:pic>
    </p:spTree>
    <p:extLst>
      <p:ext uri="{BB962C8B-B14F-4D97-AF65-F5344CB8AC3E}">
        <p14:creationId xmlns:p14="http://schemas.microsoft.com/office/powerpoint/2010/main" val="2669968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5" name="Rectangle 44">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F71DD4-BF90-31CF-41DC-0B8BADFC152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1900" dirty="0"/>
              <a:t>account</a:t>
            </a:r>
            <a:br>
              <a:rPr lang="en-US" sz="1900" dirty="0"/>
            </a:br>
            <a:r>
              <a:rPr lang="en-US" sz="1900" dirty="0"/>
              <a:t>money</a:t>
            </a:r>
            <a:br>
              <a:rPr lang="en-US" sz="1900" dirty="0"/>
            </a:br>
            <a:r>
              <a:rPr lang="en-US" sz="1900" dirty="0"/>
              <a:t>bank</a:t>
            </a:r>
            <a:br>
              <a:rPr lang="en-US" sz="1900" dirty="0"/>
            </a:br>
            <a:r>
              <a:rPr lang="en-US" sz="1900" dirty="0"/>
              <a:t>email</a:t>
            </a:r>
            <a:br>
              <a:rPr lang="en-US" sz="1900" dirty="0"/>
            </a:br>
            <a:r>
              <a:rPr lang="en-US" sz="1900" dirty="0"/>
              <a:t>fund</a:t>
            </a:r>
            <a:br>
              <a:rPr lang="en-US" sz="1900" dirty="0"/>
            </a:br>
            <a:r>
              <a:rPr lang="en-US" sz="1900" dirty="0" err="1"/>
              <a:t>submissionid</a:t>
            </a:r>
            <a:br>
              <a:rPr lang="en-US" sz="1900" dirty="0"/>
            </a:br>
            <a:r>
              <a:rPr lang="en-US" sz="1900" dirty="0"/>
              <a:t>contact</a:t>
            </a:r>
            <a:br>
              <a:rPr lang="en-US" sz="1900" dirty="0"/>
            </a:br>
            <a:r>
              <a:rPr lang="en-US" sz="1900" dirty="0"/>
              <a:t>pleas</a:t>
            </a:r>
            <a:br>
              <a:rPr lang="en-US" sz="1900" dirty="0"/>
            </a:br>
            <a:r>
              <a:rPr lang="en-US" sz="1900" dirty="0" err="1"/>
              <a:t>secur</a:t>
            </a:r>
            <a:br>
              <a:rPr lang="en-US" sz="1900" dirty="0"/>
            </a:br>
            <a:r>
              <a:rPr lang="en-US" sz="1900" dirty="0"/>
              <a:t>transfer</a:t>
            </a:r>
            <a:br>
              <a:rPr lang="en-US" sz="1900" dirty="0"/>
            </a:br>
            <a:endParaRPr lang="en-US" sz="1900" dirty="0"/>
          </a:p>
        </p:txBody>
      </p:sp>
      <p:sp>
        <p:nvSpPr>
          <p:cNvPr id="47" name="Rectangle 4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ABF75B0F-0567-D0DF-6495-475B4EFD1C4F}"/>
              </a:ext>
            </a:extLst>
          </p:cNvPr>
          <p:cNvPicPr>
            <a:picLocks noGrp="1" noChangeAspect="1"/>
          </p:cNvPicPr>
          <p:nvPr>
            <p:ph idx="1"/>
          </p:nvPr>
        </p:nvPicPr>
        <p:blipFill>
          <a:blip r:embed="rId2"/>
          <a:srcRect l="7835" r="3276"/>
          <a:stretch/>
        </p:blipFill>
        <p:spPr>
          <a:xfrm>
            <a:off x="4864608" y="1427835"/>
            <a:ext cx="6846363" cy="3851075"/>
          </a:xfrm>
          <a:prstGeom prst="rect">
            <a:avLst/>
          </a:prstGeom>
        </p:spPr>
      </p:pic>
    </p:spTree>
    <p:extLst>
      <p:ext uri="{BB962C8B-B14F-4D97-AF65-F5344CB8AC3E}">
        <p14:creationId xmlns:p14="http://schemas.microsoft.com/office/powerpoint/2010/main" val="2793240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B14F9B9-332B-6310-EA81-C37858208333}"/>
              </a:ext>
            </a:extLst>
          </p:cNvPr>
          <p:cNvSpPr>
            <a:spLocks noGrp="1"/>
          </p:cNvSpPr>
          <p:nvPr>
            <p:ph type="title"/>
          </p:nvPr>
        </p:nvSpPr>
        <p:spPr>
          <a:xfrm>
            <a:off x="621792" y="1161288"/>
            <a:ext cx="3602736" cy="4526280"/>
          </a:xfrm>
        </p:spPr>
        <p:txBody>
          <a:bodyPr>
            <a:normAutofit/>
          </a:bodyPr>
          <a:lstStyle/>
          <a:p>
            <a:r>
              <a:rPr lang="en-US" dirty="0"/>
              <a:t>CNN – using NLP on email body</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1976E93-0B9D-7069-81C2-C411D5DA75D7}"/>
              </a:ext>
            </a:extLst>
          </p:cNvPr>
          <p:cNvSpPr>
            <a:spLocks noGrp="1"/>
          </p:cNvSpPr>
          <p:nvPr>
            <p:ph idx="1"/>
          </p:nvPr>
        </p:nvSpPr>
        <p:spPr>
          <a:xfrm>
            <a:off x="5434149" y="932688"/>
            <a:ext cx="5916603" cy="4992624"/>
          </a:xfrm>
        </p:spPr>
        <p:txBody>
          <a:bodyPr anchor="ctr">
            <a:normAutofit/>
          </a:bodyPr>
          <a:lstStyle/>
          <a:p>
            <a:r>
              <a:rPr lang="en-US" sz="2000"/>
              <a:t>cleaned text (multiple whitespaces, punctuation, weird characters)</a:t>
            </a:r>
          </a:p>
          <a:p>
            <a:r>
              <a:rPr lang="en-US" sz="2000"/>
              <a:t>removed urls and html tags</a:t>
            </a:r>
          </a:p>
          <a:p>
            <a:r>
              <a:rPr lang="en-US" sz="2000"/>
              <a:t>fixed contractions</a:t>
            </a:r>
          </a:p>
          <a:p>
            <a:r>
              <a:rPr lang="en-US" sz="2000"/>
              <a:t>removed stopwords</a:t>
            </a:r>
          </a:p>
          <a:p>
            <a:r>
              <a:rPr lang="en-US" sz="2000"/>
              <a:t>extended stopwords list with custom unwanted words</a:t>
            </a:r>
          </a:p>
          <a:p>
            <a:r>
              <a:rPr lang="en-US" sz="2000"/>
              <a:t>applied SnowballStemmer</a:t>
            </a:r>
          </a:p>
          <a:p>
            <a:endParaRPr lang="en-US" sz="2000"/>
          </a:p>
        </p:txBody>
      </p:sp>
    </p:spTree>
    <p:extLst>
      <p:ext uri="{BB962C8B-B14F-4D97-AF65-F5344CB8AC3E}">
        <p14:creationId xmlns:p14="http://schemas.microsoft.com/office/powerpoint/2010/main" val="2851831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640B3DF-3C1C-49A7-8FA7-EE4A21CB0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AFF79527-C7F1-4E06-8126-A8E8C5FEB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2A5CDB-1077-1CF5-C3EB-3C9BF2D40D8A}"/>
              </a:ext>
            </a:extLst>
          </p:cNvPr>
          <p:cNvSpPr>
            <a:spLocks noGrp="1"/>
          </p:cNvSpPr>
          <p:nvPr>
            <p:ph type="title"/>
          </p:nvPr>
        </p:nvSpPr>
        <p:spPr>
          <a:xfrm>
            <a:off x="868680" y="1709928"/>
            <a:ext cx="3103427" cy="3520440"/>
          </a:xfrm>
        </p:spPr>
        <p:txBody>
          <a:bodyPr anchor="t">
            <a:normAutofit/>
          </a:bodyPr>
          <a:lstStyle/>
          <a:p>
            <a:pPr marL="0" marR="0">
              <a:spcBef>
                <a:spcPts val="0"/>
              </a:spcBef>
              <a:spcAft>
                <a:spcPts val="0"/>
              </a:spcAf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Traveling to have a business meeting takes the fun out of the trip.  Especially if you have to prepare a presentation.  I would suggest holding the business plan meetings here then take a trip without any formal business meetings.  I would even try and get some honest opinions on whether a trip is even desired or necessary.</a:t>
            </a:r>
            <a:br>
              <a:rPr lang="en-US" sz="1000" kern="100" dirty="0">
                <a:effectLst/>
                <a:latin typeface="Aptos" panose="020B0004020202020204" pitchFamily="34" charset="0"/>
                <a:ea typeface="Aptos" panose="020B0004020202020204" pitchFamily="34" charset="0"/>
                <a:cs typeface="Times New Roman" panose="02020603050405020304" pitchFamily="18" charset="0"/>
              </a:rPr>
            </a:br>
            <a:r>
              <a:rPr lang="en-US" sz="1000" kern="100" dirty="0">
                <a:effectLst/>
                <a:latin typeface="Aptos" panose="020B0004020202020204" pitchFamily="34" charset="0"/>
                <a:ea typeface="Aptos" panose="020B0004020202020204" pitchFamily="34" charset="0"/>
                <a:cs typeface="Times New Roman" panose="02020603050405020304" pitchFamily="18" charset="0"/>
              </a:rPr>
              <a:t> </a:t>
            </a:r>
            <a:br>
              <a:rPr lang="en-US" sz="1000" kern="100" dirty="0">
                <a:effectLst/>
                <a:latin typeface="Aptos" panose="020B0004020202020204" pitchFamily="34" charset="0"/>
                <a:ea typeface="Aptos" panose="020B0004020202020204" pitchFamily="34" charset="0"/>
                <a:cs typeface="Times New Roman" panose="02020603050405020304" pitchFamily="18" charset="0"/>
              </a:rPr>
            </a:br>
            <a:r>
              <a:rPr lang="en-US" sz="1000" kern="100" dirty="0">
                <a:effectLst/>
                <a:latin typeface="Aptos" panose="020B0004020202020204" pitchFamily="34" charset="0"/>
                <a:ea typeface="Aptos" panose="020B0004020202020204" pitchFamily="34" charset="0"/>
                <a:cs typeface="Times New Roman" panose="02020603050405020304" pitchFamily="18" charset="0"/>
              </a:rPr>
              <a:t>As far as the business meetings, I think it would be more productive to try and stimulate discussions across the different groups about what is working and what is not.  Too often the presenter speaks and the others are quiet just waiting for their turn.   The meetings might be better if held in a round table discussion format.  </a:t>
            </a:r>
            <a:br>
              <a:rPr lang="en-US" sz="1000" kern="100" dirty="0">
                <a:effectLst/>
                <a:latin typeface="Aptos" panose="020B0004020202020204" pitchFamily="34" charset="0"/>
                <a:ea typeface="Aptos" panose="020B0004020202020204" pitchFamily="34" charset="0"/>
                <a:cs typeface="Times New Roman" panose="02020603050405020304" pitchFamily="18" charset="0"/>
              </a:rPr>
            </a:br>
            <a:r>
              <a:rPr lang="en-US" sz="1000" kern="100" dirty="0">
                <a:effectLst/>
                <a:latin typeface="Aptos" panose="020B0004020202020204" pitchFamily="34" charset="0"/>
                <a:ea typeface="Aptos" panose="020B0004020202020204" pitchFamily="34" charset="0"/>
                <a:cs typeface="Times New Roman" panose="02020603050405020304" pitchFamily="18" charset="0"/>
              </a:rPr>
              <a:t> </a:t>
            </a:r>
            <a:br>
              <a:rPr lang="en-US" sz="1000" kern="100" dirty="0">
                <a:effectLst/>
                <a:latin typeface="Aptos" panose="020B0004020202020204" pitchFamily="34" charset="0"/>
                <a:ea typeface="Aptos" panose="020B0004020202020204" pitchFamily="34" charset="0"/>
                <a:cs typeface="Times New Roman" panose="02020603050405020304" pitchFamily="18" charset="0"/>
              </a:rPr>
            </a:br>
            <a:r>
              <a:rPr lang="en-US" sz="1000" kern="100" dirty="0">
                <a:effectLst/>
                <a:latin typeface="Aptos" panose="020B0004020202020204" pitchFamily="34" charset="0"/>
                <a:ea typeface="Aptos" panose="020B0004020202020204" pitchFamily="34" charset="0"/>
                <a:cs typeface="Times New Roman" panose="02020603050405020304" pitchFamily="18" charset="0"/>
              </a:rPr>
              <a:t>My suggestion for where to go is Austin.  Play golf and rent a ski boat and jet ski's.  Flying somewhere takes too much time.</a:t>
            </a:r>
            <a:br>
              <a:rPr lang="en-US" sz="1000" kern="100" dirty="0">
                <a:effectLst/>
                <a:latin typeface="Aptos" panose="020B0004020202020204" pitchFamily="34" charset="0"/>
                <a:ea typeface="Aptos" panose="020B0004020202020204" pitchFamily="34" charset="0"/>
                <a:cs typeface="Times New Roman" panose="02020603050405020304" pitchFamily="18" charset="0"/>
              </a:rPr>
            </a:br>
            <a:endParaRPr lang="en-US" sz="1000" dirty="0"/>
          </a:p>
        </p:txBody>
      </p:sp>
      <p:sp>
        <p:nvSpPr>
          <p:cNvPr id="30" name="Rectangle 29">
            <a:extLst>
              <a:ext uri="{FF2B5EF4-FFF2-40B4-BE49-F238E27FC236}">
                <a16:creationId xmlns:a16="http://schemas.microsoft.com/office/drawing/2014/main" id="{55986208-8A53-4E92-9197-6B57BCCB2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1F63910-7E08-9249-A5A7-98B79092DC2A}"/>
              </a:ext>
            </a:extLst>
          </p:cNvPr>
          <p:cNvSpPr>
            <a:spLocks noGrp="1"/>
          </p:cNvSpPr>
          <p:nvPr>
            <p:ph idx="1"/>
          </p:nvPr>
        </p:nvSpPr>
        <p:spPr>
          <a:xfrm>
            <a:off x="4962222" y="1709928"/>
            <a:ext cx="6730944" cy="4095449"/>
          </a:xfrm>
        </p:spPr>
        <p:txBody>
          <a:bodyPr>
            <a:normAutofit/>
          </a:bodyPr>
          <a:lstStyle/>
          <a:p>
            <a:pPr marL="0" indent="0">
              <a:buNone/>
            </a:pPr>
            <a:r>
              <a:rPr lang="en-US" sz="2000">
                <a:effectLst/>
                <a:latin typeface="Aptos" panose="020B0004020202020204" pitchFamily="34" charset="0"/>
                <a:ea typeface="Aptos" panose="020B0004020202020204" pitchFamily="34" charset="0"/>
                <a:cs typeface="Times New Roman" panose="02020603050405020304" pitchFamily="18" charset="0"/>
              </a:rPr>
              <a:t>travel busi meet take fun trip especi prepar present would suggest hold busi plan meet take trip without formal busi meet would even tri get honest opinion whether trip even desir necessari far busi meet think would product tri stimul discuss across differ group work often present speak other quiet wait turn meet might better held round tabl discuss format suggest austin play golf rent ski boat jet ski fli somewher take much time</a:t>
            </a:r>
            <a:r>
              <a:rPr lang="en-US" sz="2000">
                <a:effectLst/>
              </a:rPr>
              <a:t> </a:t>
            </a:r>
            <a:endParaRPr lang="en-US" sz="2000" dirty="0"/>
          </a:p>
        </p:txBody>
      </p:sp>
    </p:spTree>
    <p:extLst>
      <p:ext uri="{BB962C8B-B14F-4D97-AF65-F5344CB8AC3E}">
        <p14:creationId xmlns:p14="http://schemas.microsoft.com/office/powerpoint/2010/main" val="3823932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3A3B84-5759-82B7-F198-4722C4451687}"/>
              </a:ext>
            </a:extLst>
          </p:cNvPr>
          <p:cNvSpPr>
            <a:spLocks noGrp="1"/>
          </p:cNvSpPr>
          <p:nvPr>
            <p:ph type="title"/>
          </p:nvPr>
        </p:nvSpPr>
        <p:spPr>
          <a:xfrm>
            <a:off x="621792" y="1161288"/>
            <a:ext cx="3602736" cy="4526280"/>
          </a:xfrm>
        </p:spPr>
        <p:txBody>
          <a:bodyPr>
            <a:normAutofit/>
          </a:bodyPr>
          <a:lstStyle/>
          <a:p>
            <a:r>
              <a:rPr lang="en-US" dirty="0"/>
              <a:t>Word2Vec integration</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AA92E00C-CE82-E460-C182-9C18064EF8E9}"/>
              </a:ext>
            </a:extLst>
          </p:cNvPr>
          <p:cNvGraphicFramePr>
            <a:graphicFrameLocks noGrp="1"/>
          </p:cNvGraphicFramePr>
          <p:nvPr>
            <p:ph idx="1"/>
            <p:extLst>
              <p:ext uri="{D42A27DB-BD31-4B8C-83A1-F6EECF244321}">
                <p14:modId xmlns:p14="http://schemas.microsoft.com/office/powerpoint/2010/main" val="3652697392"/>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622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2" name="Rectangle 5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3" name="Rectangle 5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A7BEFE-0FDA-03FB-86DA-7A90359EE5CA}"/>
              </a:ext>
            </a:extLst>
          </p:cNvPr>
          <p:cNvSpPr>
            <a:spLocks noGrp="1"/>
          </p:cNvSpPr>
          <p:nvPr>
            <p:ph type="title"/>
          </p:nvPr>
        </p:nvSpPr>
        <p:spPr>
          <a:xfrm>
            <a:off x="1115568" y="548640"/>
            <a:ext cx="10168128" cy="1179576"/>
          </a:xfrm>
        </p:spPr>
        <p:txBody>
          <a:bodyPr>
            <a:normAutofit/>
          </a:bodyPr>
          <a:lstStyle/>
          <a:p>
            <a:r>
              <a:rPr lang="en-US" sz="3700"/>
              <a:t>Model architecture</a:t>
            </a:r>
            <a:br>
              <a:rPr lang="en-US" sz="3700"/>
            </a:br>
            <a:endParaRPr lang="en-US" sz="3700"/>
          </a:p>
        </p:txBody>
      </p:sp>
      <p:sp>
        <p:nvSpPr>
          <p:cNvPr id="41" name="Rectangle 40">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B2EFEC6-8D81-AD0D-0BAA-620C2A471E02}"/>
              </a:ext>
            </a:extLst>
          </p:cNvPr>
          <p:cNvSpPr>
            <a:spLocks noGrp="1"/>
          </p:cNvSpPr>
          <p:nvPr>
            <p:ph idx="1"/>
          </p:nvPr>
        </p:nvSpPr>
        <p:spPr>
          <a:xfrm>
            <a:off x="1115568" y="2481943"/>
            <a:ext cx="10168128" cy="3695020"/>
          </a:xfrm>
        </p:spPr>
        <p:txBody>
          <a:bodyPr>
            <a:normAutofit/>
          </a:bodyPr>
          <a:lstStyle/>
          <a:p>
            <a:r>
              <a:rPr lang="en-US" sz="2000" dirty="0"/>
              <a:t>model = Sequential([</a:t>
            </a:r>
            <a:br>
              <a:rPr lang="en-US" sz="2000" dirty="0"/>
            </a:br>
            <a:r>
              <a:rPr lang="en-US" sz="2000" dirty="0"/>
              <a:t>    Embedding(</a:t>
            </a:r>
            <a:r>
              <a:rPr lang="en-US" sz="2000" dirty="0" err="1"/>
              <a:t>input_dim</a:t>
            </a:r>
            <a:r>
              <a:rPr lang="en-US" sz="2000" dirty="0"/>
              <a:t>=</a:t>
            </a:r>
            <a:r>
              <a:rPr lang="en-US" sz="2000" dirty="0" err="1"/>
              <a:t>len</a:t>
            </a:r>
            <a:r>
              <a:rPr lang="en-US" sz="2000" dirty="0"/>
              <a:t>(</a:t>
            </a:r>
            <a:r>
              <a:rPr lang="en-US" sz="2000" dirty="0" err="1"/>
              <a:t>word_index</a:t>
            </a:r>
            <a:r>
              <a:rPr lang="en-US" sz="2000" dirty="0"/>
              <a:t>) + 1, </a:t>
            </a:r>
            <a:r>
              <a:rPr lang="en-US" sz="2000" dirty="0" err="1"/>
              <a:t>output_dim</a:t>
            </a:r>
            <a:r>
              <a:rPr lang="en-US" sz="2000" dirty="0"/>
              <a:t>=100, </a:t>
            </a:r>
            <a:r>
              <a:rPr lang="en-US" sz="2000" dirty="0" err="1"/>
              <a:t>input_length</a:t>
            </a:r>
            <a:r>
              <a:rPr lang="en-US" sz="2000" dirty="0"/>
              <a:t>=100),</a:t>
            </a:r>
            <a:br>
              <a:rPr lang="en-US" sz="2000" dirty="0"/>
            </a:br>
            <a:r>
              <a:rPr lang="en-US" sz="2000" dirty="0"/>
              <a:t>    Conv1D(filters=128, </a:t>
            </a:r>
            <a:r>
              <a:rPr lang="en-US" sz="2000" dirty="0" err="1"/>
              <a:t>kernel_size</a:t>
            </a:r>
            <a:r>
              <a:rPr lang="en-US" sz="2000" dirty="0"/>
              <a:t>=5, activation='</a:t>
            </a:r>
            <a:r>
              <a:rPr lang="en-US" sz="2000" dirty="0" err="1"/>
              <a:t>relu</a:t>
            </a:r>
            <a:r>
              <a:rPr lang="en-US" sz="2000" dirty="0"/>
              <a:t>', </a:t>
            </a:r>
            <a:r>
              <a:rPr lang="en-US" sz="2000" dirty="0" err="1"/>
              <a:t>kernel_regularizer</a:t>
            </a:r>
            <a:r>
              <a:rPr lang="en-US" sz="2000" dirty="0"/>
              <a:t>=l2(0.01)),</a:t>
            </a:r>
            <a:br>
              <a:rPr lang="en-US" sz="2000" dirty="0"/>
            </a:br>
            <a:r>
              <a:rPr lang="en-US" sz="2000" dirty="0"/>
              <a:t>    Dropout(0.5),</a:t>
            </a:r>
            <a:br>
              <a:rPr lang="en-US" sz="2000" dirty="0"/>
            </a:br>
            <a:r>
              <a:rPr lang="en-US" sz="2000" dirty="0"/>
              <a:t>    MaxPooling1D(</a:t>
            </a:r>
            <a:r>
              <a:rPr lang="en-US" sz="2000" dirty="0" err="1"/>
              <a:t>pool_size</a:t>
            </a:r>
            <a:r>
              <a:rPr lang="en-US" sz="2000" dirty="0"/>
              <a:t>=2),</a:t>
            </a:r>
            <a:br>
              <a:rPr lang="en-US" sz="2000" dirty="0"/>
            </a:br>
            <a:r>
              <a:rPr lang="en-US" sz="2000" dirty="0"/>
              <a:t>    Flatten(),</a:t>
            </a:r>
            <a:br>
              <a:rPr lang="en-US" sz="2000" dirty="0"/>
            </a:br>
            <a:r>
              <a:rPr lang="en-US" sz="2000" dirty="0"/>
              <a:t>    Dense(units=128, activation='</a:t>
            </a:r>
            <a:r>
              <a:rPr lang="en-US" sz="2000" dirty="0" err="1"/>
              <a:t>relu</a:t>
            </a:r>
            <a:r>
              <a:rPr lang="en-US" sz="2000" dirty="0"/>
              <a:t>', </a:t>
            </a:r>
            <a:r>
              <a:rPr lang="en-US" sz="2000" dirty="0" err="1"/>
              <a:t>kernel_regularizer</a:t>
            </a:r>
            <a:r>
              <a:rPr lang="en-US" sz="2000" dirty="0"/>
              <a:t>=l2(0.01)),</a:t>
            </a:r>
            <a:br>
              <a:rPr lang="en-US" sz="2000" dirty="0"/>
            </a:br>
            <a:r>
              <a:rPr lang="en-US" sz="2000" dirty="0"/>
              <a:t>    Dropout(0.5),</a:t>
            </a:r>
            <a:br>
              <a:rPr lang="en-US" sz="2000" dirty="0"/>
            </a:br>
            <a:r>
              <a:rPr lang="en-US" sz="2000" dirty="0"/>
              <a:t>    Dense(units=1, activation='sigmoid')</a:t>
            </a:r>
            <a:br>
              <a:rPr lang="en-US" sz="2000" dirty="0"/>
            </a:br>
            <a:r>
              <a:rPr lang="en-US" sz="2000" dirty="0"/>
              <a:t>])</a:t>
            </a:r>
          </a:p>
          <a:p>
            <a:endParaRPr lang="en-US" sz="2000" dirty="0"/>
          </a:p>
        </p:txBody>
      </p:sp>
    </p:spTree>
    <p:extLst>
      <p:ext uri="{BB962C8B-B14F-4D97-AF65-F5344CB8AC3E}">
        <p14:creationId xmlns:p14="http://schemas.microsoft.com/office/powerpoint/2010/main" val="2122164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F098E-3EA6-D883-4A5B-ADC90DDF5480}"/>
              </a:ext>
            </a:extLst>
          </p:cNvPr>
          <p:cNvSpPr>
            <a:spLocks noGrp="1"/>
          </p:cNvSpPr>
          <p:nvPr>
            <p:ph type="title"/>
          </p:nvPr>
        </p:nvSpPr>
        <p:spPr/>
        <p:txBody>
          <a:bodyPr/>
          <a:lstStyle/>
          <a:p>
            <a:r>
              <a:rPr lang="en-US" dirty="0"/>
              <a:t>Test Accuracy: 94.25%</a:t>
            </a:r>
          </a:p>
        </p:txBody>
      </p:sp>
      <p:pic>
        <p:nvPicPr>
          <p:cNvPr id="4" name="Content Placeholder 3">
            <a:extLst>
              <a:ext uri="{FF2B5EF4-FFF2-40B4-BE49-F238E27FC236}">
                <a16:creationId xmlns:a16="http://schemas.microsoft.com/office/drawing/2014/main" id="{E7914370-8BE1-D93D-F7B2-37B8C5C91046}"/>
              </a:ext>
            </a:extLst>
          </p:cNvPr>
          <p:cNvPicPr>
            <a:picLocks noGrp="1" noChangeAspect="1"/>
          </p:cNvPicPr>
          <p:nvPr>
            <p:ph idx="1"/>
          </p:nvPr>
        </p:nvPicPr>
        <p:blipFill>
          <a:blip r:embed="rId2"/>
          <a:stretch>
            <a:fillRect/>
          </a:stretch>
        </p:blipFill>
        <p:spPr>
          <a:xfrm>
            <a:off x="341871" y="2458052"/>
            <a:ext cx="7620000" cy="3175000"/>
          </a:xfrm>
          <a:prstGeom prst="rect">
            <a:avLst/>
          </a:prstGeom>
        </p:spPr>
      </p:pic>
      <p:pic>
        <p:nvPicPr>
          <p:cNvPr id="5" name="Picture 4">
            <a:extLst>
              <a:ext uri="{FF2B5EF4-FFF2-40B4-BE49-F238E27FC236}">
                <a16:creationId xmlns:a16="http://schemas.microsoft.com/office/drawing/2014/main" id="{0291F59D-3EC5-4820-0506-118F715772CA}"/>
              </a:ext>
            </a:extLst>
          </p:cNvPr>
          <p:cNvPicPr>
            <a:picLocks noChangeAspect="1"/>
          </p:cNvPicPr>
          <p:nvPr/>
        </p:nvPicPr>
        <p:blipFill>
          <a:blip r:embed="rId3"/>
          <a:srcRect r="10937"/>
          <a:stretch/>
        </p:blipFill>
        <p:spPr>
          <a:xfrm>
            <a:off x="7961871" y="2521552"/>
            <a:ext cx="3619521" cy="3048000"/>
          </a:xfrm>
          <a:prstGeom prst="rect">
            <a:avLst/>
          </a:prstGeom>
        </p:spPr>
      </p:pic>
    </p:spTree>
    <p:extLst>
      <p:ext uri="{BB962C8B-B14F-4D97-AF65-F5344CB8AC3E}">
        <p14:creationId xmlns:p14="http://schemas.microsoft.com/office/powerpoint/2010/main" val="2726458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D379CC-2860-9E82-88BA-F285D06828ED}"/>
              </a:ext>
            </a:extLst>
          </p:cNvPr>
          <p:cNvSpPr>
            <a:spLocks noGrp="1"/>
          </p:cNvSpPr>
          <p:nvPr>
            <p:ph type="title"/>
          </p:nvPr>
        </p:nvSpPr>
        <p:spPr>
          <a:xfrm>
            <a:off x="1115568" y="548640"/>
            <a:ext cx="10168128" cy="1179576"/>
          </a:xfrm>
        </p:spPr>
        <p:txBody>
          <a:bodyPr>
            <a:normAutofit/>
          </a:bodyPr>
          <a:lstStyle/>
          <a:p>
            <a:r>
              <a:rPr lang="en-US"/>
              <a:t>Email classification based on URLs</a:t>
            </a:r>
            <a:endParaRPr lang="en-US" dirty="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DD61966-0E23-F8C3-5B7C-C3C15B820E67}"/>
              </a:ext>
            </a:extLst>
          </p:cNvPr>
          <p:cNvSpPr>
            <a:spLocks noGrp="1"/>
          </p:cNvSpPr>
          <p:nvPr>
            <p:ph idx="1"/>
          </p:nvPr>
        </p:nvSpPr>
        <p:spPr>
          <a:xfrm>
            <a:off x="1008364" y="2560320"/>
            <a:ext cx="10267135" cy="3695020"/>
          </a:xfrm>
        </p:spPr>
        <p:txBody>
          <a:bodyPr>
            <a:normAutofit/>
          </a:bodyPr>
          <a:lstStyle/>
          <a:p>
            <a:r>
              <a:rPr lang="en-US" sz="2200" dirty="0"/>
              <a:t>(https?:\/\/(?:www\.)?[a-zA-Z0-9-]+\.[^\s]{2,}|www\.[a-zA-Z0-9-]+\.\S{2,})</a:t>
            </a:r>
          </a:p>
          <a:p>
            <a:pPr lvl="1"/>
            <a:r>
              <a:rPr lang="en-US" sz="1800" dirty="0">
                <a:solidFill>
                  <a:srgbClr val="2AB29A"/>
                </a:solidFill>
              </a:rPr>
              <a:t>https://</a:t>
            </a:r>
            <a:r>
              <a:rPr lang="en-US" sz="1800" dirty="0" err="1">
                <a:solidFill>
                  <a:srgbClr val="2AB29A"/>
                </a:solidFill>
              </a:rPr>
              <a:t>www.quiznos.com</a:t>
            </a:r>
            <a:r>
              <a:rPr lang="en-US" sz="1800" dirty="0">
                <a:solidFill>
                  <a:srgbClr val="2AB29A"/>
                </a:solidFill>
              </a:rPr>
              <a:t>/</a:t>
            </a:r>
          </a:p>
          <a:p>
            <a:pPr lvl="1"/>
            <a:r>
              <a:rPr lang="en-US" sz="1800" dirty="0">
                <a:solidFill>
                  <a:srgbClr val="FF0000"/>
                </a:solidFill>
              </a:rPr>
              <a:t>http://</a:t>
            </a:r>
            <a:r>
              <a:rPr lang="en-US" sz="1800" dirty="0" err="1">
                <a:solidFill>
                  <a:srgbClr val="FF0000"/>
                </a:solidFill>
              </a:rPr>
              <a:t>news.bbc.co.uk</a:t>
            </a:r>
            <a:r>
              <a:rPr lang="en-US" sz="1800" dirty="0">
                <a:solidFill>
                  <a:srgbClr val="FF0000"/>
                </a:solidFill>
              </a:rPr>
              <a:t>/1/hi/world/</a:t>
            </a:r>
            <a:r>
              <a:rPr lang="en-US" sz="1800" dirty="0" err="1">
                <a:solidFill>
                  <a:srgbClr val="FF0000"/>
                </a:solidFill>
              </a:rPr>
              <a:t>americas</a:t>
            </a:r>
            <a:r>
              <a:rPr lang="en-US" sz="1800" dirty="0">
                <a:solidFill>
                  <a:srgbClr val="FF0000"/>
                </a:solidFill>
              </a:rPr>
              <a:t>/502503.stm</a:t>
            </a:r>
          </a:p>
          <a:p>
            <a:pPr lvl="1"/>
            <a:r>
              <a:rPr lang="en-US" sz="1800" dirty="0" err="1">
                <a:solidFill>
                  <a:srgbClr val="FF0000"/>
                </a:solidFill>
              </a:rPr>
              <a:t>www.cenbank.org</a:t>
            </a:r>
            <a:endParaRPr lang="en-US" sz="1800" dirty="0">
              <a:solidFill>
                <a:srgbClr val="FF0000"/>
              </a:solidFill>
            </a:endParaRPr>
          </a:p>
          <a:p>
            <a:r>
              <a:rPr lang="en-US" sz="2200" dirty="0"/>
              <a:t>extracted meaningful features from each </a:t>
            </a:r>
            <a:r>
              <a:rPr lang="en-US" sz="2200" dirty="0" err="1"/>
              <a:t>url</a:t>
            </a:r>
            <a:endParaRPr lang="en-US" sz="2200" dirty="0"/>
          </a:p>
          <a:p>
            <a:r>
              <a:rPr lang="en-US" sz="2200" dirty="0"/>
              <a:t>composed mean, max and sum values for numerical features if </a:t>
            </a:r>
            <a:r>
              <a:rPr lang="en-US" sz="2200" dirty="0" err="1"/>
              <a:t>num_links</a:t>
            </a:r>
            <a:r>
              <a:rPr lang="en-US" sz="2200" dirty="0"/>
              <a:t> &gt; 1</a:t>
            </a:r>
          </a:p>
          <a:p>
            <a:r>
              <a:rPr lang="en-US" sz="2200" dirty="0"/>
              <a:t>examples: features['</a:t>
            </a:r>
            <a:r>
              <a:rPr lang="en-US" sz="2200" dirty="0" err="1"/>
              <a:t>num_special_chars</a:t>
            </a:r>
            <a:r>
              <a:rPr lang="en-US" sz="2200" dirty="0"/>
              <a:t>’], features['</a:t>
            </a:r>
            <a:r>
              <a:rPr lang="en-US" sz="2200" dirty="0" err="1"/>
              <a:t>has_ip_address</a:t>
            </a:r>
            <a:r>
              <a:rPr lang="en-US" sz="2200" dirty="0"/>
              <a:t>’], features['entropy’], features['</a:t>
            </a:r>
            <a:r>
              <a:rPr lang="en-US" sz="2200" dirty="0" err="1"/>
              <a:t>tld_popularity</a:t>
            </a:r>
            <a:r>
              <a:rPr lang="en-US" sz="2200" dirty="0"/>
              <a:t>’], features['</a:t>
            </a:r>
            <a:r>
              <a:rPr lang="en-US" sz="2200" dirty="0" err="1"/>
              <a:t>uses_https</a:t>
            </a:r>
            <a:r>
              <a:rPr lang="en-US" sz="2200" dirty="0"/>
              <a:t>’], etc.</a:t>
            </a:r>
          </a:p>
          <a:p>
            <a:endParaRPr lang="en-US" sz="2200" dirty="0"/>
          </a:p>
          <a:p>
            <a:endParaRPr lang="en-US" sz="2200" dirty="0"/>
          </a:p>
          <a:p>
            <a:endParaRPr lang="en-US" sz="2200" dirty="0"/>
          </a:p>
          <a:p>
            <a:endParaRPr lang="en-US" sz="2200" dirty="0"/>
          </a:p>
          <a:p>
            <a:endParaRPr lang="en-US" sz="2200" dirty="0"/>
          </a:p>
        </p:txBody>
      </p:sp>
    </p:spTree>
    <p:extLst>
      <p:ext uri="{BB962C8B-B14F-4D97-AF65-F5344CB8AC3E}">
        <p14:creationId xmlns:p14="http://schemas.microsoft.com/office/powerpoint/2010/main" val="3899722073"/>
      </p:ext>
    </p:extLst>
  </p:cSld>
  <p:clrMapOvr>
    <a:masterClrMapping/>
  </p:clrMapOvr>
</p:sld>
</file>

<file path=ppt/theme/theme1.xml><?xml version="1.0" encoding="utf-8"?>
<a:theme xmlns:a="http://schemas.openxmlformats.org/drawingml/2006/main" name="AccentBoxVTI">
  <a:themeElements>
    <a:clrScheme name="AnalogousFromRegularSeedRightStep">
      <a:dk1>
        <a:srgbClr val="000000"/>
      </a:dk1>
      <a:lt1>
        <a:srgbClr val="FFFFFF"/>
      </a:lt1>
      <a:dk2>
        <a:srgbClr val="1B1632"/>
      </a:dk2>
      <a:lt2>
        <a:srgbClr val="F3F0F1"/>
      </a:lt2>
      <a:accent1>
        <a:srgbClr val="29B29A"/>
      </a:accent1>
      <a:accent2>
        <a:srgbClr val="21A2CB"/>
      </a:accent2>
      <a:accent3>
        <a:srgbClr val="336DDD"/>
      </a:accent3>
      <a:accent4>
        <a:srgbClr val="382CCD"/>
      </a:accent4>
      <a:accent5>
        <a:srgbClr val="8733DD"/>
      </a:accent5>
      <a:accent6>
        <a:srgbClr val="BC21CB"/>
      </a:accent6>
      <a:hlink>
        <a:srgbClr val="BF3F55"/>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1242</TotalTime>
  <Words>628</Words>
  <Application>Microsoft Macintosh PowerPoint</Application>
  <PresentationFormat>Widescreen</PresentationFormat>
  <Paragraphs>42</Paragraphs>
  <Slides>11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Arial</vt:lpstr>
      <vt:lpstr>Calibri</vt:lpstr>
      <vt:lpstr>Neue Haas Grotesk Text Pro</vt:lpstr>
      <vt:lpstr>AccentBoxVTI</vt:lpstr>
      <vt:lpstr>PHISHING EMAIL DETECTION</vt:lpstr>
      <vt:lpstr>Improved dataset – balanced samples</vt:lpstr>
      <vt:lpstr>account money bank email fund submissionid contact pleas secur transfer </vt:lpstr>
      <vt:lpstr>CNN – using NLP on email body</vt:lpstr>
      <vt:lpstr>Traveling to have a business meeting takes the fun out of the trip.  Especially if you have to prepare a presentation.  I would suggest holding the business plan meetings here then take a trip without any formal business meetings.  I would even try and get some honest opinions on whether a trip is even desired or necessary.   As far as the business meetings, I think it would be more productive to try and stimulate discussions across the different groups about what is working and what is not.  Too often the presenter speaks and the others are quiet just waiting for their turn.   The meetings might be better if held in a round table discussion format.     My suggestion for where to go is Austin.  Play golf and rent a ski boat and jet ski's.  Flying somewhere takes too much time. </vt:lpstr>
      <vt:lpstr>Word2Vec integration</vt:lpstr>
      <vt:lpstr>Model architecture </vt:lpstr>
      <vt:lpstr>Test Accuracy: 94.25%</vt:lpstr>
      <vt:lpstr>Email classification based on URLs</vt:lpstr>
      <vt:lpstr>Results - Random Forest Classifier performs the best based on URLs</vt:lpstr>
      <vt:lpstr>Confusion matrices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Viviana-Ștefania PANTAZICĂ (119449)</dc:creator>
  <cp:lastModifiedBy>Viviana-Ștefania PANTAZICĂ (119449)</cp:lastModifiedBy>
  <cp:revision>22</cp:revision>
  <dcterms:created xsi:type="dcterms:W3CDTF">2024-12-23T18:02:16Z</dcterms:created>
  <dcterms:modified xsi:type="dcterms:W3CDTF">2024-12-24T14:44:38Z</dcterms:modified>
</cp:coreProperties>
</file>